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408" r:id="rId2"/>
    <p:sldId id="409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9E"/>
    <a:srgbClr val="FFC000"/>
    <a:srgbClr val="000000"/>
    <a:srgbClr val="FFFFFF"/>
    <a:srgbClr val="C0504D"/>
    <a:srgbClr val="003094"/>
    <a:srgbClr val="3F4692"/>
    <a:srgbClr val="676667"/>
    <a:srgbClr val="EEECE1"/>
    <a:srgbClr val="EAE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90"/>
    <p:restoredTop sz="95666" autoAdjust="0"/>
  </p:normalViewPr>
  <p:slideViewPr>
    <p:cSldViewPr snapToGrid="0" snapToObjects="1">
      <p:cViewPr varScale="1">
        <p:scale>
          <a:sx n="94" d="100"/>
          <a:sy n="94" d="100"/>
        </p:scale>
        <p:origin x="14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8" d="100"/>
        <a:sy n="13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A30F1-3C27-FC41-A9A9-66AC45D89691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73939-D53E-3A4E-B497-B347A0B608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67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DEF8F-7101-BA40-A6AE-2B8B83D386C8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DEF8F-7101-BA40-A6AE-2B8B83D386C8}" type="slidenum">
              <a:rPr kumimoji="0" lang="en-US" altLang="ja-JP" sz="1200"/>
              <a:pPr/>
              <a:t>2</a:t>
            </a:fld>
            <a:endParaRPr kumimoji="0"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848D-A387-CC4E-95F9-A7C66251D112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8436-B43F-C747-BE87-239CD117F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82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848D-A387-CC4E-95F9-A7C66251D112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8436-B43F-C747-BE87-239CD117F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07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848D-A387-CC4E-95F9-A7C66251D112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8436-B43F-C747-BE87-239CD117F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6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848D-A387-CC4E-95F9-A7C66251D112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8436-B43F-C747-BE87-239CD117F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45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848D-A387-CC4E-95F9-A7C66251D112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8436-B43F-C747-BE87-239CD117F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79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848D-A387-CC4E-95F9-A7C66251D112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8436-B43F-C747-BE87-239CD117F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31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848D-A387-CC4E-95F9-A7C66251D112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8436-B43F-C747-BE87-239CD117F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08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848D-A387-CC4E-95F9-A7C66251D112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8436-B43F-C747-BE87-239CD117F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74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848D-A387-CC4E-95F9-A7C66251D112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8436-B43F-C747-BE87-239CD117F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76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848D-A387-CC4E-95F9-A7C66251D112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8436-B43F-C747-BE87-239CD117F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39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848D-A387-CC4E-95F9-A7C66251D112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8436-B43F-C747-BE87-239CD117F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32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A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F848D-A387-CC4E-95F9-A7C66251D112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98436-B43F-C747-BE87-239CD117F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9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56" y="3481887"/>
            <a:ext cx="8382966" cy="1827093"/>
          </a:xfrm>
          <a:ln>
            <a:noFill/>
          </a:ln>
        </p:spPr>
        <p:txBody>
          <a:bodyPr>
            <a:noAutofit/>
          </a:bodyPr>
          <a:lstStyle/>
          <a:p>
            <a:pPr marL="0" indent="0" eaLnBrk="1" hangingPunct="1">
              <a:lnSpc>
                <a:spcPct val="170000"/>
              </a:lnSpc>
              <a:buFontTx/>
              <a:buNone/>
              <a:defRPr/>
            </a:pPr>
            <a:r>
              <a:rPr kumimoji="0" lang="ja-JP" altLang="en-US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口頭発表内容に関連し、筆頭演者が開示すべき</a:t>
            </a:r>
            <a:r>
              <a:rPr kumimoji="0" lang="en-US" altLang="ja-JP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CO I </a:t>
            </a:r>
            <a:r>
              <a:rPr kumimoji="0" lang="ja-JP" altLang="en-US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関係にある企業などはありません。</a:t>
            </a:r>
            <a:endParaRPr kumimoji="0" lang="en-US" altLang="ja-JP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8425" y="948237"/>
            <a:ext cx="8932863" cy="2064854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ja-JP" altLang="en-US" sz="3200" dirty="0">
                <a:solidFill>
                  <a:srgbClr val="0000FF"/>
                </a:solidFill>
                <a:latin typeface="ＭＳ Ｐゴシック"/>
                <a:ea typeface="ＭＳ Ｐゴシック"/>
                <a:cs typeface="ＭＳ Ｐゴシック"/>
              </a:rPr>
              <a:t>肝細胞研究会</a:t>
            </a:r>
            <a:br>
              <a:rPr kumimoji="0" lang="en-US" altLang="ja-JP" sz="3200" dirty="0">
                <a:solidFill>
                  <a:srgbClr val="0000FF"/>
                </a:solidFill>
                <a:latin typeface="ＭＳ Ｐゴシック"/>
                <a:ea typeface="ＭＳ Ｐゴシック"/>
                <a:cs typeface="ＭＳ Ｐゴシック"/>
              </a:rPr>
            </a:br>
            <a:r>
              <a:rPr kumimoji="0" lang="ja-JP" altLang="en-US" sz="3200" dirty="0">
                <a:solidFill>
                  <a:srgbClr val="0000FF"/>
                </a:solidFill>
                <a:latin typeface="ＭＳ Ｐゴシック"/>
                <a:ea typeface="ＭＳ Ｐゴシック"/>
                <a:cs typeface="ＭＳ Ｐゴシック"/>
              </a:rPr>
              <a:t>ＣＯ Ｉ（利益相反） 開示</a:t>
            </a:r>
            <a:br>
              <a:rPr kumimoji="0" lang="en-US" altLang="ja-JP" sz="3200" dirty="0">
                <a:solidFill>
                  <a:srgbClr val="0000FF"/>
                </a:solidFill>
                <a:latin typeface="ＭＳ Ｐゴシック"/>
                <a:ea typeface="ＭＳ Ｐゴシック"/>
                <a:cs typeface="ＭＳ Ｐゴシック"/>
              </a:rPr>
            </a:br>
            <a:r>
              <a:rPr kumimoji="0" lang="ja-JP" altLang="en-US" sz="1400" dirty="0">
                <a:solidFill>
                  <a:srgbClr val="0000FF"/>
                </a:solidFill>
                <a:latin typeface="ＭＳ Ｐゴシック"/>
                <a:ea typeface="ＭＳ Ｐゴシック"/>
                <a:cs typeface="ＭＳ Ｐゴシック"/>
              </a:rPr>
              <a:t>　</a:t>
            </a:r>
            <a:br>
              <a:rPr kumimoji="0" lang="en-US" altLang="ja-JP" sz="2000" i="1" dirty="0">
                <a:solidFill>
                  <a:srgbClr val="0000FF"/>
                </a:solidFill>
                <a:latin typeface="ＭＳ Ｐゴシック"/>
                <a:ea typeface="ＭＳ Ｐゴシック"/>
                <a:cs typeface="ＭＳ Ｐゴシック"/>
              </a:rPr>
            </a:br>
            <a:r>
              <a:rPr kumimoji="0" lang="ja-JP" altLang="en-US" sz="2400" dirty="0">
                <a:latin typeface="ＭＳ Ｐゴシック"/>
                <a:ea typeface="ＭＳ Ｐゴシック"/>
                <a:cs typeface="ＭＳ Ｐゴシック"/>
              </a:rPr>
              <a:t>筆頭演者名：</a:t>
            </a:r>
            <a:r>
              <a:rPr kumimoji="0" lang="en-US" altLang="ja-JP" sz="2400" dirty="0">
                <a:latin typeface="ＭＳ Ｐゴシック"/>
                <a:cs typeface="ＭＳ Ｐゴシック"/>
              </a:rPr>
              <a:t>○○</a:t>
            </a:r>
            <a:r>
              <a:rPr kumimoji="0" lang="ja-JP" altLang="en-US" sz="2400" dirty="0">
                <a:latin typeface="ＭＳ Ｐゴシック"/>
                <a:cs typeface="ＭＳ Ｐゴシック"/>
              </a:rPr>
              <a:t>　</a:t>
            </a:r>
            <a:r>
              <a:rPr kumimoji="0" lang="en-US" altLang="ja-JP" sz="2400" dirty="0">
                <a:latin typeface="ＭＳ Ｐゴシック"/>
                <a:cs typeface="ＭＳ Ｐゴシック"/>
              </a:rPr>
              <a:t>△△</a:t>
            </a:r>
            <a:endParaRPr kumimoji="0" lang="en-US" altLang="ja-JP" sz="2400" dirty="0"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4100" name="正方形/長方形 3"/>
          <p:cNvSpPr>
            <a:spLocks noChangeArrowheads="1"/>
          </p:cNvSpPr>
          <p:nvPr/>
        </p:nvSpPr>
        <p:spPr bwMode="auto">
          <a:xfrm>
            <a:off x="98425" y="90488"/>
            <a:ext cx="89031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2400" dirty="0">
                <a:solidFill>
                  <a:schemeClr val="bg1">
                    <a:lumMod val="85000"/>
                  </a:schemeClr>
                </a:solidFill>
                <a:latin typeface="ＭＳ Ｐゴシック"/>
                <a:ea typeface="ＭＳ Ｐゴシック"/>
                <a:cs typeface="ＭＳ Ｐゴシック"/>
              </a:rPr>
              <a:t>様式１－</a:t>
            </a:r>
            <a:r>
              <a:rPr kumimoji="0" lang="en-US" altLang="ja-JP" sz="2400" dirty="0">
                <a:solidFill>
                  <a:schemeClr val="bg1">
                    <a:lumMod val="85000"/>
                  </a:schemeClr>
                </a:solidFill>
                <a:latin typeface="ＭＳ Ｐゴシック"/>
                <a:ea typeface="ＭＳ Ｐゴシック"/>
                <a:cs typeface="ＭＳ Ｐゴシック"/>
              </a:rPr>
              <a:t>A</a:t>
            </a:r>
            <a:r>
              <a:rPr kumimoji="0" lang="ja-JP" altLang="en-US" sz="2400" dirty="0">
                <a:solidFill>
                  <a:schemeClr val="bg1">
                    <a:lumMod val="85000"/>
                  </a:schemeClr>
                </a:solidFill>
                <a:latin typeface="ＭＳ Ｐゴシック"/>
                <a:ea typeface="ＭＳ Ｐゴシック"/>
                <a:cs typeface="ＭＳ Ｐゴシック"/>
              </a:rPr>
              <a:t>　</a:t>
            </a:r>
            <a:r>
              <a:rPr kumimoji="0" lang="ja-JP" altLang="en-US" sz="2400">
                <a:solidFill>
                  <a:schemeClr val="bg1">
                    <a:lumMod val="85000"/>
                  </a:schemeClr>
                </a:solidFill>
                <a:latin typeface="ＭＳ Ｐゴシック"/>
                <a:ea typeface="ＭＳ Ｐゴシック"/>
                <a:cs typeface="ＭＳ Ｐゴシック"/>
              </a:rPr>
              <a:t>（研究会口演発表</a:t>
            </a:r>
            <a:r>
              <a:rPr kumimoji="0" lang="ja-JP" altLang="en-US" sz="2400" dirty="0">
                <a:solidFill>
                  <a:schemeClr val="bg1">
                    <a:lumMod val="85000"/>
                  </a:schemeClr>
                </a:solidFill>
                <a:latin typeface="ＭＳ Ｐゴシック"/>
                <a:ea typeface="ＭＳ Ｐゴシック"/>
                <a:cs typeface="ＭＳ Ｐゴシック"/>
              </a:rPr>
              <a:t>時、申告すべきＣＯＩがない場合）</a:t>
            </a:r>
          </a:p>
        </p:txBody>
      </p:sp>
      <p:sp>
        <p:nvSpPr>
          <p:cNvPr id="15364" name="正方形/長方形 4"/>
          <p:cNvSpPr>
            <a:spLocks noChangeArrowheads="1"/>
          </p:cNvSpPr>
          <p:nvPr/>
        </p:nvSpPr>
        <p:spPr bwMode="auto">
          <a:xfrm>
            <a:off x="98425" y="783516"/>
            <a:ext cx="8932863" cy="5298937"/>
          </a:xfrm>
          <a:prstGeom prst="rect">
            <a:avLst/>
          </a:prstGeom>
          <a:noFill/>
          <a:ln w="38100" cmpd="sng">
            <a:solidFill>
              <a:srgbClr val="00309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solidFill>
                <a:srgbClr val="FF0000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E6CA604-5BC2-8E46-BDD8-552D08671E6E}"/>
              </a:ext>
            </a:extLst>
          </p:cNvPr>
          <p:cNvCxnSpPr/>
          <p:nvPr/>
        </p:nvCxnSpPr>
        <p:spPr>
          <a:xfrm>
            <a:off x="98425" y="3040390"/>
            <a:ext cx="893286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44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6" y="2734503"/>
            <a:ext cx="8932863" cy="4018722"/>
          </a:xfrm>
          <a:ln>
            <a:noFill/>
          </a:ln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口演発表内容に関連し、筆頭演者が開示すべき</a:t>
            </a:r>
            <a:r>
              <a:rPr kumimoji="0" lang="en-US" altLang="ja-JP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CO I </a:t>
            </a: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関係にある企業などとして、</a:t>
            </a:r>
            <a:endParaRPr kumimoji="0" lang="en-US" altLang="ja-JP" sz="20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endParaRPr kumimoji="0" lang="en-US" altLang="ja-JP" sz="20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136900" algn="l"/>
                <a:tab pos="8248650" algn="r"/>
              </a:tabLst>
              <a:defRPr/>
            </a:pP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①役員・顧問：</a:t>
            </a:r>
            <a:r>
              <a:rPr kumimoji="0" lang="en-US" altLang="ja-JP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	</a:t>
            </a:r>
            <a:r>
              <a:rPr kumimoji="0" lang="ja-JP" altLang="en-US" sz="20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なし</a:t>
            </a: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	</a:t>
            </a:r>
            <a:endParaRPr kumimoji="0" lang="en-US" altLang="ja-JP" sz="20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136900" algn="l"/>
                <a:tab pos="8248650" algn="r"/>
              </a:tabLst>
              <a:defRPr/>
            </a:pP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②株保有・利益：	</a:t>
            </a:r>
            <a:r>
              <a:rPr kumimoji="0" lang="en-US" altLang="ja-JP" sz="20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ABC</a:t>
            </a:r>
            <a:r>
              <a:rPr kumimoji="0" lang="ja-JP" altLang="en-US" sz="20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rPr>
              <a:t>製薬</a:t>
            </a: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	</a:t>
            </a:r>
            <a:endParaRPr kumimoji="0" lang="en-US" altLang="ja-JP" sz="20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136900" algn="l"/>
                <a:tab pos="8248650" algn="r"/>
              </a:tabLst>
              <a:defRPr/>
            </a:pP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③特許権使用許諾・使用料：	</a:t>
            </a:r>
            <a:r>
              <a:rPr kumimoji="0" lang="ja-JP" altLang="en-US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なし</a:t>
            </a: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	</a:t>
            </a:r>
            <a:endParaRPr kumimoji="0" lang="ja-JP" altLang="en-US" sz="10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136900" algn="l"/>
                <a:tab pos="8248650" algn="r"/>
              </a:tabLst>
              <a:defRPr/>
            </a:pP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④講演料：	</a:t>
            </a:r>
            <a:r>
              <a:rPr kumimoji="0" lang="en-US" altLang="ja-JP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DEF</a:t>
            </a:r>
            <a:r>
              <a:rPr kumimoji="0" lang="ja-JP" altLang="en-US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製薬工業、</a:t>
            </a:r>
            <a:r>
              <a:rPr kumimoji="0" lang="en-US" altLang="ja-JP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GHI</a:t>
            </a:r>
            <a:r>
              <a:rPr kumimoji="0" lang="ja-JP" altLang="en-US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薬品、</a:t>
            </a:r>
            <a:r>
              <a:rPr kumimoji="0" lang="en-US" altLang="ja-JP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JKL</a:t>
            </a:r>
            <a:r>
              <a:rPr kumimoji="0" lang="ja-JP" altLang="en-US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製薬</a:t>
            </a: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	</a:t>
            </a:r>
            <a:endParaRPr kumimoji="0" lang="en-US" altLang="ja-JP" sz="10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136900" algn="l"/>
                <a:tab pos="8248650" algn="r"/>
              </a:tabLst>
              <a:defRPr/>
            </a:pP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⑤原稿料：	</a:t>
            </a:r>
            <a:r>
              <a:rPr kumimoji="0" lang="en-US" altLang="ja-JP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MNO</a:t>
            </a:r>
            <a:r>
              <a:rPr kumimoji="0" lang="ja-JP" altLang="en-US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薬品工業</a:t>
            </a: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	</a:t>
            </a:r>
            <a:endParaRPr kumimoji="0" lang="ja-JP" altLang="en-US" sz="10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136900" algn="l"/>
                <a:tab pos="8248650" algn="r"/>
              </a:tabLst>
              <a:defRPr/>
            </a:pP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⑥受託研究・共同研究費：	</a:t>
            </a:r>
            <a:r>
              <a:rPr kumimoji="0" lang="ja-JP" altLang="en-US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なし</a:t>
            </a: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	</a:t>
            </a:r>
            <a:endParaRPr kumimoji="0" lang="ja-JP" altLang="en-US" sz="10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0" indent="0">
              <a:lnSpc>
                <a:spcPct val="80000"/>
              </a:lnSpc>
              <a:buNone/>
              <a:tabLst>
                <a:tab pos="3136900" algn="l"/>
                <a:tab pos="8248650" algn="r"/>
              </a:tabLst>
              <a:defRPr/>
            </a:pP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⑦奨学寄附金：	</a:t>
            </a:r>
            <a:r>
              <a:rPr kumimoji="0" lang="en-US" altLang="ja-JP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ABC</a:t>
            </a:r>
            <a:r>
              <a:rPr kumimoji="0" lang="ja-JP" altLang="en-US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製薬、</a:t>
            </a:r>
            <a:r>
              <a:rPr kumimoji="0" lang="en-US" altLang="ja-JP" sz="200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DEF</a:t>
            </a:r>
            <a:r>
              <a:rPr kumimoji="0" lang="ja-JP" altLang="en-US" sz="200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製薬工業、</a:t>
            </a:r>
            <a:r>
              <a:rPr kumimoji="0" lang="en-US" altLang="ja-JP" sz="200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GHI</a:t>
            </a:r>
            <a:r>
              <a:rPr kumimoji="0" lang="ja-JP" altLang="en-US" sz="200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薬品、</a:t>
            </a:r>
            <a:r>
              <a:rPr kumimoji="0" lang="en-US" altLang="ja-JP" sz="200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MNO</a:t>
            </a:r>
            <a:r>
              <a:rPr kumimoji="0" lang="ja-JP" altLang="en-US" sz="200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薬品工業</a:t>
            </a:r>
            <a:endParaRPr kumimoji="0" lang="en-US" altLang="ja-JP" sz="10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136900" algn="l"/>
                <a:tab pos="8248650" algn="r"/>
              </a:tabLst>
              <a:defRPr/>
            </a:pP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⑧寄附講座所属：	</a:t>
            </a:r>
            <a:r>
              <a:rPr kumimoji="0" lang="ja-JP" altLang="en-US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あり（</a:t>
            </a:r>
            <a:r>
              <a:rPr kumimoji="0" lang="en-US" altLang="ja-JP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PQR</a:t>
            </a:r>
            <a:r>
              <a:rPr kumimoji="0" lang="ja-JP" altLang="en-US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製薬）</a:t>
            </a: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	</a:t>
            </a:r>
            <a:endParaRPr kumimoji="0" lang="en-US" altLang="ja-JP" sz="20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136900" algn="l"/>
                <a:tab pos="8248650" algn="r"/>
              </a:tabLst>
              <a:defRPr/>
            </a:pP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⑨その他贈答品など：	</a:t>
            </a:r>
            <a:r>
              <a:rPr kumimoji="0" lang="ja-JP" altLang="en-US" sz="20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rPr>
              <a:t>なし</a:t>
            </a:r>
            <a:endParaRPr kumimoji="0" lang="en-US" altLang="ja-JP" sz="20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136900" algn="l"/>
                <a:tab pos="8248650" algn="r"/>
              </a:tabLst>
              <a:defRPr/>
            </a:pPr>
            <a:endParaRPr kumimoji="0" lang="en-US" altLang="ja-JP" sz="20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136900" algn="l"/>
                <a:tab pos="8248650" algn="r"/>
              </a:tabLst>
              <a:defRPr/>
            </a:pPr>
            <a:r>
              <a:rPr kumimoji="0" lang="ja-JP" altLang="en-US" sz="2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を開示します。	</a:t>
            </a:r>
            <a:endParaRPr kumimoji="0" lang="ja-JP" altLang="en-US" sz="10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8425" y="552450"/>
            <a:ext cx="8932863" cy="2064854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ja-JP" altLang="en-US" sz="3200" dirty="0">
                <a:solidFill>
                  <a:srgbClr val="0000FF"/>
                </a:solidFill>
                <a:latin typeface="ＭＳ Ｐゴシック"/>
                <a:ea typeface="ＭＳ Ｐゴシック"/>
                <a:cs typeface="ＭＳ Ｐゴシック"/>
              </a:rPr>
              <a:t>肝細胞研究会</a:t>
            </a:r>
            <a:br>
              <a:rPr kumimoji="0" lang="en-US" altLang="ja-JP" sz="3200" dirty="0">
                <a:solidFill>
                  <a:srgbClr val="0000FF"/>
                </a:solidFill>
                <a:latin typeface="ＭＳ Ｐゴシック"/>
                <a:ea typeface="ＭＳ Ｐゴシック"/>
                <a:cs typeface="ＭＳ Ｐゴシック"/>
              </a:rPr>
            </a:br>
            <a:r>
              <a:rPr kumimoji="0" lang="ja-JP" altLang="en-US" sz="3200" dirty="0">
                <a:solidFill>
                  <a:srgbClr val="0000FF"/>
                </a:solidFill>
                <a:latin typeface="ＭＳ Ｐゴシック"/>
                <a:ea typeface="ＭＳ Ｐゴシック"/>
                <a:cs typeface="ＭＳ Ｐゴシック"/>
              </a:rPr>
              <a:t>ＣＯ Ｉ（利益相反） 開示</a:t>
            </a:r>
            <a:br>
              <a:rPr kumimoji="0" lang="en-US" altLang="ja-JP" sz="3200" dirty="0">
                <a:solidFill>
                  <a:srgbClr val="0000FF"/>
                </a:solidFill>
                <a:latin typeface="ＭＳ Ｐゴシック"/>
                <a:ea typeface="ＭＳ Ｐゴシック"/>
                <a:cs typeface="ＭＳ Ｐゴシック"/>
              </a:rPr>
            </a:br>
            <a:r>
              <a:rPr kumimoji="0" lang="ja-JP" altLang="en-US" sz="1400" dirty="0">
                <a:solidFill>
                  <a:srgbClr val="0000FF"/>
                </a:solidFill>
                <a:latin typeface="ＭＳ Ｐゴシック"/>
                <a:ea typeface="ＭＳ Ｐゴシック"/>
                <a:cs typeface="ＭＳ Ｐゴシック"/>
              </a:rPr>
              <a:t>　</a:t>
            </a:r>
            <a:br>
              <a:rPr kumimoji="0" lang="en-US" altLang="ja-JP" sz="2000" i="1" dirty="0">
                <a:solidFill>
                  <a:srgbClr val="0000FF"/>
                </a:solidFill>
                <a:latin typeface="ＭＳ Ｐゴシック"/>
                <a:ea typeface="ＭＳ Ｐゴシック"/>
                <a:cs typeface="ＭＳ Ｐゴシック"/>
              </a:rPr>
            </a:br>
            <a:r>
              <a:rPr kumimoji="0" lang="ja-JP" altLang="en-US" sz="2400" dirty="0">
                <a:latin typeface="ＭＳ Ｐゴシック"/>
                <a:cs typeface="ＭＳ Ｐゴシック"/>
              </a:rPr>
              <a:t>筆頭演者名：</a:t>
            </a:r>
            <a:r>
              <a:rPr kumimoji="0" lang="en-US" altLang="ja-JP" sz="2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○○</a:t>
            </a:r>
            <a:r>
              <a:rPr kumimoji="0" lang="ja-JP" altLang="en-US" sz="2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</a:t>
            </a:r>
            <a:r>
              <a:rPr kumimoji="0" lang="en-US" altLang="ja-JP" sz="2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△△</a:t>
            </a:r>
            <a:endParaRPr kumimoji="0" lang="en-US" altLang="ja-JP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4100" name="正方形/長方形 3"/>
          <p:cNvSpPr>
            <a:spLocks noChangeArrowheads="1"/>
          </p:cNvSpPr>
          <p:nvPr/>
        </p:nvSpPr>
        <p:spPr bwMode="auto">
          <a:xfrm>
            <a:off x="98425" y="90488"/>
            <a:ext cx="89031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2400" dirty="0">
                <a:solidFill>
                  <a:schemeClr val="bg1">
                    <a:lumMod val="85000"/>
                  </a:schemeClr>
                </a:solidFill>
                <a:latin typeface="ＭＳ Ｐゴシック"/>
                <a:ea typeface="ＭＳ Ｐゴシック"/>
                <a:cs typeface="ＭＳ Ｐゴシック"/>
              </a:rPr>
              <a:t>様式１－</a:t>
            </a:r>
            <a:r>
              <a:rPr kumimoji="0" lang="en-US" altLang="ja-JP" sz="2400" dirty="0">
                <a:solidFill>
                  <a:schemeClr val="bg1">
                    <a:lumMod val="85000"/>
                  </a:schemeClr>
                </a:solidFill>
                <a:latin typeface="ＭＳ Ｐゴシック"/>
                <a:ea typeface="ＭＳ Ｐゴシック"/>
                <a:cs typeface="ＭＳ Ｐゴシック"/>
              </a:rPr>
              <a:t>B</a:t>
            </a:r>
            <a:r>
              <a:rPr kumimoji="0" lang="ja-JP" altLang="en-US" sz="2400" dirty="0">
                <a:solidFill>
                  <a:schemeClr val="bg1">
                    <a:lumMod val="85000"/>
                  </a:schemeClr>
                </a:solidFill>
                <a:latin typeface="ＭＳ Ｐゴシック"/>
                <a:ea typeface="ＭＳ Ｐゴシック"/>
                <a:cs typeface="ＭＳ Ｐゴシック"/>
              </a:rPr>
              <a:t>　（研究会口演発表時、申告すべきＣＯＩがある場合）</a:t>
            </a:r>
          </a:p>
        </p:txBody>
      </p:sp>
      <p:sp>
        <p:nvSpPr>
          <p:cNvPr id="15364" name="正方形/長方形 4"/>
          <p:cNvSpPr>
            <a:spLocks noChangeArrowheads="1"/>
          </p:cNvSpPr>
          <p:nvPr/>
        </p:nvSpPr>
        <p:spPr bwMode="auto">
          <a:xfrm>
            <a:off x="98425" y="565150"/>
            <a:ext cx="8932863" cy="6188075"/>
          </a:xfrm>
          <a:prstGeom prst="rect">
            <a:avLst/>
          </a:prstGeom>
          <a:noFill/>
          <a:ln w="38100" cmpd="sng">
            <a:solidFill>
              <a:srgbClr val="00309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solidFill>
                <a:srgbClr val="FF0000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19966457-0AA6-6142-A3F0-1B5EA41840EE}"/>
              </a:ext>
            </a:extLst>
          </p:cNvPr>
          <p:cNvCxnSpPr/>
          <p:nvPr/>
        </p:nvCxnSpPr>
        <p:spPr>
          <a:xfrm>
            <a:off x="98425" y="2617304"/>
            <a:ext cx="893286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80204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5234</TotalTime>
  <Words>67</Words>
  <Application>Microsoft Macintosh PowerPoint</Application>
  <PresentationFormat>画面に合わせる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Yu Gothic</vt:lpstr>
      <vt:lpstr>Arial</vt:lpstr>
      <vt:lpstr>Calibri</vt:lpstr>
      <vt:lpstr>Times New Roman</vt:lpstr>
      <vt:lpstr>ホワイト</vt:lpstr>
      <vt:lpstr>肝細胞研究会 ＣＯ Ｉ（利益相反） 開示 　 筆頭演者名：○○　△△</vt:lpstr>
      <vt:lpstr>肝細胞研究会 ＣＯ Ｉ（利益相反） 開示 　 筆頭演者名：○○　△△</vt:lpstr>
    </vt:vector>
  </TitlesOfParts>
  <Company>東京大学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富谷 智明</dc:creator>
  <cp:lastModifiedBy>富谷智明</cp:lastModifiedBy>
  <cp:revision>465</cp:revision>
  <dcterms:created xsi:type="dcterms:W3CDTF">2017-08-24T02:15:02Z</dcterms:created>
  <dcterms:modified xsi:type="dcterms:W3CDTF">2018-03-02T04:19:03Z</dcterms:modified>
</cp:coreProperties>
</file>